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 showSpecialPlsOnTitleSld="0" firstSlideNum="0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3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slides/slide6.xml" Type="http://schemas.openxmlformats.org/officeDocument/2006/relationships/slide" Id="rId11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0" name="Shape 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" name="Shape 3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1" name="Shape 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" name="Shape 5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 rot="10800000" flipH="1">
            <a:off y="3093234" x="0"/>
            <a:ext cy="712499" cx="8458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1300757" x="685800"/>
            <a:ext cy="16841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1pPr>
            <a:lvl2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2pPr>
            <a:lvl3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3pPr>
            <a:lvl4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4pPr>
            <a:lvl5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5pPr>
            <a:lvl6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6pPr>
            <a:lvl7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7pPr>
            <a:lvl8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8pPr>
            <a:lvl9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y="3093357" x="685800"/>
            <a:ext cy="712499" cx="77724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spcBef>
                <a:spcPts val="0"/>
              </a:spcBef>
              <a:buClr>
                <a:schemeClr val="lt2"/>
              </a:buClr>
              <a:buNone/>
              <a:defRPr b="1">
                <a:solidFill>
                  <a:schemeClr val="lt2"/>
                </a:solidFill>
              </a:defRPr>
            </a:lvl1pPr>
            <a:lvl2pPr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2pPr>
            <a:lvl3pPr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3pPr>
            <a:lvl4pPr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4pPr>
            <a:lvl5pPr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5pPr>
            <a:lvl6pPr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6pPr>
            <a:lvl7pPr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7pPr>
            <a:lvl8pPr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8pPr>
            <a:lvl9pPr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1" name="Shape 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" name="Shape 12"/>
          <p:cNvSpPr/>
          <p:nvPr/>
        </p:nvSpPr>
        <p:spPr>
          <a:xfrm>
            <a:off y="205977" x="0"/>
            <a:ext cy="11655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" name="Shape 13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5" name="Shape 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" name="Shape 16"/>
          <p:cNvSpPr/>
          <p:nvPr/>
        </p:nvSpPr>
        <p:spPr>
          <a:xfrm>
            <a:off y="205977" x="0"/>
            <a:ext cy="11655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460499" x="457200"/>
            <a:ext cy="3465299" cx="40302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y="1461908" x="4656667"/>
            <a:ext cy="3465299" cx="40302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0" name="Shape 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" name="Shape 21"/>
          <p:cNvSpPr/>
          <p:nvPr/>
        </p:nvSpPr>
        <p:spPr>
          <a:xfrm>
            <a:off y="205977" x="0"/>
            <a:ext cy="11655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" name="Shape 22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3" name="Shape 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" name="Shape 24"/>
          <p:cNvSpPr/>
          <p:nvPr/>
        </p:nvSpPr>
        <p:spPr>
          <a:xfrm>
            <a:off y="4406309" x="0"/>
            <a:ext cy="519599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2400">
                <a:solidFill>
                  <a:schemeClr val="lt1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600"/>
              </a:spcBef>
              <a:buClr>
                <a:schemeClr val="dk2"/>
              </a:buClr>
              <a:buSzPct val="100000"/>
              <a:defRPr sz="3000">
                <a:solidFill>
                  <a:schemeClr val="dk2"/>
                </a:solidFill>
              </a:defRPr>
            </a:lvl1pPr>
            <a:lvl2pPr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2pPr>
            <a:lvl3pPr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4"/><Relationship Target="../media/image02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www.greekmythology.com/Other_Gods/The_Muses/the_muses.html" Type="http://schemas.openxmlformats.org/officeDocument/2006/relationships/hyperlink" TargetMode="External" Id="rId4"/><Relationship Target="http://www.theoi.com/Ouranios/Mousai.html" Type="http://schemas.openxmlformats.org/officeDocument/2006/relationships/hyperlink" TargetMode="External" Id="rId3"/><Relationship Target="http://monsters.monstrous.com/sirens.htm" Type="http://schemas.openxmlformats.org/officeDocument/2006/relationships/hyperlink" TargetMode="External" Id="rId5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type="ctrTitle"/>
          </p:nvPr>
        </p:nvSpPr>
        <p:spPr>
          <a:xfrm>
            <a:off y="1331182" x="685800"/>
            <a:ext cy="1684199" cx="7772400"/>
          </a:xfrm>
          <a:prstGeom prst="rect">
            <a:avLst/>
          </a:prstGeom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algn="ctr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sz="4000" lang="en">
                <a:solidFill>
                  <a:srgbClr val="660000"/>
                </a:solidFill>
                <a:latin typeface="Nixie One"/>
                <a:ea typeface="Nixie One"/>
                <a:cs typeface="Nixie One"/>
                <a:sym typeface="Nixie One"/>
              </a:rPr>
              <a:t>The Sirens and The Muses</a:t>
            </a:r>
          </a:p>
        </p:txBody>
      </p:sp>
      <p:sp>
        <p:nvSpPr>
          <p:cNvPr id="29" name="Shape 29"/>
          <p:cNvSpPr txBox="1"/>
          <p:nvPr>
            <p:ph idx="1" type="subTitle"/>
          </p:nvPr>
        </p:nvSpPr>
        <p:spPr>
          <a:xfrm>
            <a:off y="3124650" x="432150"/>
            <a:ext cy="664199" cx="7772400"/>
          </a:xfrm>
          <a:prstGeom prst="rect">
            <a:avLst/>
          </a:prstGeom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sz="1800" lang="en">
                <a:solidFill>
                  <a:srgbClr val="FFFFFF"/>
                </a:solidFill>
                <a:latin typeface="Nixie One"/>
                <a:ea typeface="Nixie One"/>
                <a:cs typeface="Nixie One"/>
                <a:sym typeface="Nixie One"/>
              </a:rPr>
              <a:t>an extra jazzy presentation by tuesday lewman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0" lang="en">
                <a:latin typeface="Nixie One"/>
                <a:ea typeface="Nixie One"/>
                <a:cs typeface="Nixie One"/>
                <a:sym typeface="Nixie One"/>
              </a:rPr>
              <a:t>The Sirens, Part 1</a:t>
            </a:r>
          </a:p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6" name="Shape 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460487" x="457200"/>
            <a:ext cy="3465300" cx="4102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Shape 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1460500" x="6201438"/>
            <a:ext cy="3465300" cx="24853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0" lang="en">
                <a:latin typeface="Nixie One"/>
                <a:ea typeface="Nixie One"/>
                <a:cs typeface="Nixie One"/>
                <a:sym typeface="Nixie One"/>
              </a:rPr>
              <a:t>The Sirens, Part 2</a:t>
            </a:r>
          </a:p>
        </p:txBody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17500" marL="4572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1400" lang="en">
                <a:latin typeface="Raleway"/>
                <a:ea typeface="Raleway"/>
                <a:cs typeface="Raleway"/>
                <a:sym typeface="Raleway"/>
              </a:rPr>
              <a:t>Also known as mermaids, however used to be bird from the waist down and woman from the waist up; it’s said that Hera persuaded the Sirens to sing in a competition against the Muses, and they lost</a:t>
            </a:r>
          </a:p>
          <a:p>
            <a:pPr rtl="0" lvl="0" indent="-317500" marL="4572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1400" lang="en">
                <a:latin typeface="Raleway"/>
                <a:ea typeface="Raleway"/>
                <a:cs typeface="Raleway"/>
                <a:sym typeface="Raleway"/>
              </a:rPr>
              <a:t>The Muses plucked the feathers off the Sirens and wore their feathers as a trophy. Sirens couldn’t fly anymore so they turned their lower half into fish tail to enable swimming</a:t>
            </a:r>
          </a:p>
          <a:p>
            <a:pPr rtl="0" lvl="0" indent="-317500" marL="4572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1400" lang="en">
                <a:latin typeface="Raleway"/>
                <a:ea typeface="Raleway"/>
                <a:cs typeface="Raleway"/>
                <a:sym typeface="Raleway"/>
              </a:rPr>
              <a:t>Sirens lived on Anthemoessa, an island between Italy and Sicily </a:t>
            </a:r>
          </a:p>
          <a:p>
            <a:pPr rtl="0" lvl="0" indent="-317500" marL="4572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1400" lang="en">
                <a:latin typeface="Raleway"/>
                <a:ea typeface="Raleway"/>
                <a:cs typeface="Raleway"/>
                <a:sym typeface="Raleway"/>
              </a:rPr>
              <a:t>Lured sea travellers to their deaths by singing enchanting songs; these songs sometimes made travellers forget their sense of direction and crash into the rocks surrounding Anthemoessa</a:t>
            </a:r>
          </a:p>
          <a:p>
            <a:pPr rtl="0" lvl="0" indent="-3175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1400" lang="en">
                <a:latin typeface="Raleway"/>
                <a:ea typeface="Raleway"/>
                <a:cs typeface="Raleway"/>
                <a:sym typeface="Raleway"/>
              </a:rPr>
              <a:t>Their personalities gained Sirens the reputation of seductive temptresses, who reflected the beauty and mystery of the sea; this reputation also made them bad omens </a:t>
            </a:r>
          </a:p>
          <a:p>
            <a:pPr lvl="0" indent="-3175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1400" lang="en">
                <a:latin typeface="Raleway"/>
                <a:ea typeface="Raleway"/>
                <a:cs typeface="Raleway"/>
                <a:sym typeface="Raleway"/>
              </a:rPr>
              <a:t>The sound of Sirens singing was thought to distract sailors and bring them bad fortune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0" lang="en">
                <a:latin typeface="Nixie One"/>
                <a:ea typeface="Nixie One"/>
                <a:cs typeface="Nixie One"/>
                <a:sym typeface="Nixie One"/>
              </a:rPr>
              <a:t>The Muses, Part 1</a:t>
            </a:r>
          </a:p>
        </p:txBody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50" name="Shape 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460500" x="457200"/>
            <a:ext cy="3465300" cx="82295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0" lang="en">
                <a:latin typeface="Nixie One"/>
                <a:ea typeface="Nixie One"/>
                <a:cs typeface="Nixie One"/>
                <a:sym typeface="Nixie One"/>
              </a:rPr>
              <a:t>The Muses, Part 2</a:t>
            </a:r>
          </a:p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lnSpc>
                <a:spcPct val="150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1800" lang="en">
                <a:latin typeface="Raleway"/>
                <a:ea typeface="Raleway"/>
                <a:cs typeface="Raleway"/>
                <a:sym typeface="Raleway"/>
              </a:rPr>
              <a:t>The 9 Muses were the daughters of Zeus and </a:t>
            </a:r>
            <a:r>
              <a:rPr sz="1800" lang="en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Mnemosyne</a:t>
            </a:r>
          </a:p>
          <a:p>
            <a:pPr rtl="0" lvl="0" indent="-342900" marL="45720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1800" lang="en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Muses were the goddesses of music, dance, and song</a:t>
            </a:r>
          </a:p>
          <a:p>
            <a:pPr rtl="0" lvl="0" indent="-342900" marL="45720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1800"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Euterpe (Lyric Poetry), Urania (Astronomy), </a:t>
            </a:r>
            <a:r>
              <a:rPr sz="1800" lang="en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Clio (History), Melpomene (Tragedy), Thalia (Comedy), Terpsichore (Dance), </a:t>
            </a:r>
            <a:r>
              <a:rPr sz="1800"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Polyhymnia (Songs to the Gods), </a:t>
            </a:r>
            <a:r>
              <a:rPr sz="1800" lang="en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Calliope (Epic Poetry), Erato (Love Poetry), </a:t>
            </a:r>
          </a:p>
          <a:p>
            <a:pPr lvl="0" indent="-342900" marL="45720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1800" lang="en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The Muses are most known for their song, which is said to bring joy to all who hear it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b="0" lang="en">
                <a:latin typeface="Raleway"/>
                <a:ea typeface="Raleway"/>
                <a:cs typeface="Raleway"/>
                <a:sym typeface="Raleway"/>
              </a:rPr>
              <a:t>Works Cited</a:t>
            </a:r>
          </a:p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indent="0" marL="0">
              <a:lnSpc>
                <a:spcPct val="200000"/>
              </a:lnSpc>
              <a:spcBef>
                <a:spcPts val="0"/>
              </a:spcBef>
              <a:buNone/>
            </a:pPr>
            <a:r>
              <a:rPr sz="1000"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Digital image. N.p., n.d. Web. 16 Oct. 2014. &lt;http://www.iment.com/maida/family/mother/vicars/p022.htm&gt;.</a:t>
            </a:r>
          </a:p>
          <a:p>
            <a:pPr rtl="0" indent="0" marL="0">
              <a:lnSpc>
                <a:spcPct val="200000"/>
              </a:lnSpc>
              <a:spcBef>
                <a:spcPts val="0"/>
              </a:spcBef>
              <a:buNone/>
            </a:pPr>
            <a:r>
              <a:rPr sz="1000"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Draper, Herbert J. </a:t>
            </a:r>
            <a:r>
              <a:rPr sz="1000" lang="en" i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Ulysses and the Sirens</a:t>
            </a:r>
            <a:r>
              <a:rPr sz="1000"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 Digital image. N.p., n.d. Web. 16 Oct. 2014. &lt;http://thesexybeastdiet.com/2012/02/06/use-precommitment-to-keep-your-diet-promises/ulyssessirenshjdraper/&gt;.</a:t>
            </a:r>
          </a:p>
          <a:p>
            <a:pPr rtl="0" indent="0" marL="0">
              <a:lnSpc>
                <a:spcPct val="200000"/>
              </a:lnSpc>
              <a:spcBef>
                <a:spcPts val="0"/>
              </a:spcBef>
              <a:buNone/>
            </a:pPr>
            <a:r>
              <a:rPr sz="1000"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MUSES : Greek Goddesses of Music, Poetry &amp; the Arts | Mythology, Mousai, W/ Pictures." </a:t>
            </a:r>
            <a:r>
              <a:rPr sz="1000" lang="en" i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MUSES : Greek Goddesses of Music, Poetry &amp; the Arts | Mythology, Mousai, W/ Pictures</a:t>
            </a:r>
            <a:r>
              <a:rPr sz="1000"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 N.p., n.d. Web. 16 Oct. 2014. &lt;</a:t>
            </a:r>
            <a:r>
              <a:rPr u="sng" sz="1000" lang="en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3"/>
              </a:rPr>
              <a:t>http://www.theoi.com/Ouranios/Mousai.html</a:t>
            </a:r>
            <a:r>
              <a:rPr sz="1000"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&gt;.</a:t>
            </a:r>
          </a:p>
          <a:p>
            <a:pPr rtl="0" indent="0" marL="0">
              <a:lnSpc>
                <a:spcPct val="200000"/>
              </a:lnSpc>
              <a:spcBef>
                <a:spcPts val="0"/>
              </a:spcBef>
              <a:buNone/>
            </a:pPr>
            <a:r>
              <a:rPr sz="1000"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Peruzzi, Baldassare. </a:t>
            </a:r>
            <a:r>
              <a:rPr sz="1000" lang="en" i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Apollo and the Muses</a:t>
            </a:r>
            <a:r>
              <a:rPr sz="1000"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 Digital image. N.p., n.d. Web. 16 Oct. 2014. &lt;http://www.wga.hu/html_m/p/peruzzi/muses.html&gt;.</a:t>
            </a:r>
          </a:p>
          <a:p>
            <a:pPr rtl="0" indent="0" marL="0">
              <a:lnSpc>
                <a:spcPct val="200000"/>
              </a:lnSpc>
              <a:spcBef>
                <a:spcPts val="0"/>
              </a:spcBef>
              <a:buNone/>
            </a:pPr>
            <a:r>
              <a:rPr sz="1000"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"The Muses." </a:t>
            </a:r>
            <a:r>
              <a:rPr sz="1000" lang="en" i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The Muses</a:t>
            </a:r>
            <a:r>
              <a:rPr sz="1000"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 N.p., n.d. Web. 16 Oct. 2014. &lt;</a:t>
            </a:r>
            <a:r>
              <a:rPr u="sng" sz="1000" lang="en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4"/>
              </a:rPr>
              <a:t>http://www.greekmythology.com/Other_Gods/The_Muses/the_muses.html</a:t>
            </a:r>
            <a:r>
              <a:rPr sz="1000"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&gt;.</a:t>
            </a:r>
          </a:p>
          <a:p>
            <a:pPr rtl="0" indent="0" marL="0">
              <a:lnSpc>
                <a:spcPct val="200000"/>
              </a:lnSpc>
              <a:spcBef>
                <a:spcPts val="0"/>
              </a:spcBef>
              <a:buNone/>
            </a:pPr>
            <a:r>
              <a:rPr sz="1000"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"Sirens." </a:t>
            </a:r>
            <a:r>
              <a:rPr sz="1000" lang="en" i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Sirens</a:t>
            </a:r>
            <a:r>
              <a:rPr sz="1000"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. N.p., n.d. Web. 15 Oct. 2014. &lt;</a:t>
            </a:r>
            <a:r>
              <a:rPr u="sng" sz="1000" lang="en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5"/>
              </a:rPr>
              <a:t>http://monsters.monstrous.com/sirens.htm</a:t>
            </a:r>
            <a:r>
              <a:rPr sz="1000" lang="en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&gt;.</a:t>
            </a:r>
          </a:p>
          <a:p>
            <a:pPr rtl="0" indent="0" marL="0">
              <a:lnSpc>
                <a:spcPct val="200000"/>
              </a:lnSpc>
              <a:spcBef>
                <a:spcPts val="0"/>
              </a:spcBef>
              <a:buNone/>
            </a:pPr>
            <a:r>
              <a:t/>
            </a:r>
            <a:endParaRPr sz="1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marL="0">
              <a:lnSpc>
                <a:spcPct val="200000"/>
              </a:lnSpc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